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45F1DC3-333A-4947-9C2E-937D628E410C}" type="datetimeFigureOut">
              <a:rPr lang="es-AR" smtClean="0"/>
              <a:t>12/06/2020</a:t>
            </a:fld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0057A0B-4AF2-4C52-A550-7080CD1C2181}" type="slidenum">
              <a:rPr lang="es-AR" smtClean="0"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AR" dirty="0" smtClean="0"/>
              <a:t>REGULARIZACIÓN DE TITULARIDAD y PUBLICIDAD DE POSESIÓN VEHÍCULAR.-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819400"/>
            <a:ext cx="8298298" cy="3633936"/>
          </a:xfrm>
        </p:spPr>
        <p:txBody>
          <a:bodyPr>
            <a:normAutofit/>
          </a:bodyPr>
          <a:lstStyle/>
          <a:p>
            <a:pPr algn="l"/>
            <a:r>
              <a:rPr lang="es-ES_tradnl" b="1" dirty="0" smtClean="0"/>
              <a:t>.-</a:t>
            </a:r>
            <a:r>
              <a:rPr lang="es-ES_tradnl" dirty="0" smtClean="0"/>
              <a:t> Los </a:t>
            </a:r>
            <a:r>
              <a:rPr lang="es-ES_tradnl" u="sng" dirty="0" smtClean="0"/>
              <a:t>adquirentes de automotores que no cuenten con la Solicitud Tipo </a:t>
            </a:r>
            <a:r>
              <a:rPr lang="es-ES_tradnl" u="sng" dirty="0" smtClean="0"/>
              <a:t>“08”</a:t>
            </a:r>
            <a:r>
              <a:rPr lang="es-ES_tradnl" dirty="0" smtClean="0"/>
              <a:t> </a:t>
            </a:r>
            <a:r>
              <a:rPr lang="es-ES_tradnl" dirty="0" smtClean="0"/>
              <a:t>para inscribir la transferencia a su nombre, </a:t>
            </a:r>
            <a:r>
              <a:rPr lang="es-ES_tradnl" u="sng" dirty="0" smtClean="0"/>
              <a:t>podrán</a:t>
            </a:r>
            <a:r>
              <a:rPr lang="es-ES_tradnl" dirty="0" smtClean="0"/>
              <a:t> presentarse ante el Registro Seccional donde se encuentra radicado el automotor y </a:t>
            </a:r>
            <a:r>
              <a:rPr lang="es-ES_tradnl" u="sng" dirty="0" smtClean="0"/>
              <a:t>denunciar tal situación.</a:t>
            </a:r>
            <a:endParaRPr lang="es-AR" u="sng" dirty="0" smtClean="0"/>
          </a:p>
          <a:p>
            <a:pPr algn="l"/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ST A UTILIZAR.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La Denuncia de Compra y Posesión deberá iniciarse digitalmente, solicitando un turno a través del sistema informático en uso. A ese efecto, previamente el adquirente deberá completar la totalidad de los campos que indique el Sistema y abonar los aranceles que corresponda mediante las plataformas de pago electrónico habilitadas. Cumplido ello, el Registro Seccional la instrumentará mediante el uso de la </a:t>
            </a:r>
            <a:r>
              <a:rPr lang="es-ES_tradnl" u="sng" dirty="0" smtClean="0"/>
              <a:t>Solicitud Tipo “TP”</a:t>
            </a:r>
            <a:r>
              <a:rPr lang="es-ES_tradnl" dirty="0" smtClean="0"/>
              <a:t>.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800" dirty="0" smtClean="0"/>
              <a:t>DOCUMENTACIÓN A PRESENTAR.</a:t>
            </a:r>
            <a:endParaRPr lang="es-AR" sz="3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46236"/>
            <a:ext cx="8363272" cy="4951115"/>
          </a:xfrm>
        </p:spPr>
        <p:txBody>
          <a:bodyPr>
            <a:normAutofit fontScale="55000" lnSpcReduction="20000"/>
          </a:bodyPr>
          <a:lstStyle/>
          <a:p>
            <a:r>
              <a:rPr lang="es-ES_tradnl" sz="4400" dirty="0" smtClean="0"/>
              <a:t>a</a:t>
            </a:r>
            <a:r>
              <a:rPr lang="es-ES_tradnl" sz="4400" dirty="0" smtClean="0"/>
              <a:t>)</a:t>
            </a:r>
            <a:r>
              <a:rPr lang="es-ES_tradnl" sz="4400" dirty="0" smtClean="0"/>
              <a:t>             Documentación del automotor (Título y Cédula</a:t>
            </a:r>
            <a:r>
              <a:rPr lang="es-ES_tradnl" sz="4400" dirty="0" smtClean="0"/>
              <a:t>).</a:t>
            </a:r>
            <a:endParaRPr lang="es-AR" sz="4400" dirty="0" smtClean="0"/>
          </a:p>
          <a:p>
            <a:r>
              <a:rPr lang="es-ES_tradnl" sz="4400" dirty="0" smtClean="0"/>
              <a:t>b)             </a:t>
            </a:r>
            <a:r>
              <a:rPr lang="es-ES_tradnl" sz="4400" dirty="0" smtClean="0"/>
              <a:t>DNI </a:t>
            </a:r>
            <a:r>
              <a:rPr lang="es-ES_tradnl" sz="4400" dirty="0" smtClean="0"/>
              <a:t>y </a:t>
            </a:r>
            <a:r>
              <a:rPr lang="es-ES_tradnl" sz="4400" dirty="0" smtClean="0"/>
              <a:t>CUIT</a:t>
            </a:r>
            <a:r>
              <a:rPr lang="es-ES_tradnl" sz="4400" dirty="0" smtClean="0"/>
              <a:t>, CUIL o CDI del presentante</a:t>
            </a:r>
            <a:r>
              <a:rPr lang="es-ES_tradnl" sz="4400" dirty="0" smtClean="0"/>
              <a:t>.</a:t>
            </a:r>
            <a:r>
              <a:rPr lang="es-ES_tradnl" sz="4400" dirty="0" smtClean="0"/>
              <a:t> </a:t>
            </a:r>
            <a:endParaRPr lang="es-AR" sz="4400" dirty="0" smtClean="0"/>
          </a:p>
          <a:p>
            <a:r>
              <a:rPr lang="es-ES_tradnl" sz="4400" dirty="0" smtClean="0"/>
              <a:t>c)             Constancia de no registrar deudas del impuesto a la radicación de los automotores (patentes). </a:t>
            </a:r>
            <a:endParaRPr lang="es-AR" sz="4400" dirty="0" smtClean="0"/>
          </a:p>
          <a:p>
            <a:r>
              <a:rPr lang="es-ES_tradnl" sz="4400" dirty="0" smtClean="0"/>
              <a:t>d</a:t>
            </a:r>
            <a:r>
              <a:rPr lang="es-ES_tradnl" sz="4400" dirty="0" smtClean="0"/>
              <a:t>)             Solicitud Tipo “12” </a:t>
            </a:r>
            <a:r>
              <a:rPr lang="es-ES_tradnl" sz="4400" dirty="0" smtClean="0"/>
              <a:t>.</a:t>
            </a:r>
            <a:r>
              <a:rPr lang="es-ES_tradnl" sz="4400" dirty="0" smtClean="0"/>
              <a:t> </a:t>
            </a:r>
            <a:endParaRPr lang="es-AR" sz="4400" dirty="0" smtClean="0"/>
          </a:p>
          <a:p>
            <a:r>
              <a:rPr lang="es-ES_tradnl" sz="4400" dirty="0" smtClean="0"/>
              <a:t>e)             Un detalle de las circunstancias en que adquirió el automotor, consignando nombre y demás datos que tuviere de quien le otorgó la posesión y fecha de tradición.  </a:t>
            </a:r>
            <a:endParaRPr lang="es-AR" sz="4400" dirty="0" smtClean="0"/>
          </a:p>
          <a:p>
            <a:r>
              <a:rPr lang="es-ES_tradnl" sz="4400" dirty="0" smtClean="0"/>
              <a:t>f)              Todo otro elemento que acredite la adquisición, si lo tuviere</a:t>
            </a:r>
            <a:r>
              <a:rPr lang="es-ES_tradnl" sz="4400" dirty="0" smtClean="0"/>
              <a:t>.</a:t>
            </a:r>
            <a:endParaRPr lang="es-AR" sz="4400" dirty="0" smtClean="0"/>
          </a:p>
          <a:p>
            <a:r>
              <a:rPr lang="es-ES_tradnl" sz="4400" dirty="0" smtClean="0"/>
              <a:t>g)              Manifestación de asumir las responsabilidades inherentes al dueño del automotor</a:t>
            </a:r>
            <a:r>
              <a:rPr lang="es-ES_tradnl" sz="4400" dirty="0" smtClean="0"/>
              <a:t>,.</a:t>
            </a:r>
            <a:r>
              <a:rPr lang="es-ES_tradnl" sz="4400" dirty="0" smtClean="0"/>
              <a:t> </a:t>
            </a:r>
            <a:endParaRPr lang="es-ES_tradnl" sz="4400" dirty="0" smtClean="0"/>
          </a:p>
          <a:p>
            <a:r>
              <a:rPr lang="es-ES_tradnl" sz="4400" b="1" dirty="0" smtClean="0"/>
              <a:t>h</a:t>
            </a:r>
            <a:r>
              <a:rPr lang="es-ES_tradnl" sz="4400" b="1" dirty="0" smtClean="0"/>
              <a:t>) Se </a:t>
            </a:r>
            <a:r>
              <a:rPr lang="es-ES_tradnl" sz="4400" dirty="0" smtClean="0"/>
              <a:t>suscribirá </a:t>
            </a:r>
            <a:r>
              <a:rPr lang="es-ES_tradnl" sz="4400" dirty="0" smtClean="0"/>
              <a:t>una Solicitud Tipo </a:t>
            </a:r>
            <a:r>
              <a:rPr lang="es-ES_tradnl" sz="4400" dirty="0" smtClean="0"/>
              <a:t>08-D”.</a:t>
            </a:r>
            <a:endParaRPr lang="es-AR" sz="4400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TRAMITE EN EL REGISTRO.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/>
              <a:t>De no mediar observaciones, el Encargado procederá a inscribir el trámite de Denuncia de Compra y Posesión. Cumplido ello, procederá del siguiente modo</a:t>
            </a:r>
            <a:r>
              <a:rPr lang="es-ES_tradnl" dirty="0" smtClean="0"/>
              <a:t>:</a:t>
            </a:r>
            <a:endParaRPr lang="es-AR" dirty="0" smtClean="0"/>
          </a:p>
          <a:p>
            <a:r>
              <a:rPr lang="es-ES_tradnl" dirty="0" smtClean="0"/>
              <a:t>a)             Enviará por correo electrónico al denunciante la Constancia Electrónica de Posesión (CEP</a:t>
            </a:r>
            <a:r>
              <a:rPr lang="es-ES_tradnl" dirty="0" smtClean="0"/>
              <a:t>).</a:t>
            </a:r>
            <a:r>
              <a:rPr lang="es-ES_tradnl" dirty="0" smtClean="0"/>
              <a:t> </a:t>
            </a:r>
            <a:endParaRPr lang="es-AR" dirty="0" smtClean="0"/>
          </a:p>
          <a:p>
            <a:r>
              <a:rPr lang="es-ES_tradnl" dirty="0" smtClean="0"/>
              <a:t>b)             Emitirá la Cédula de Identificación del Poseedor (de acuerdo con el modelo obra como Anexo I de la Sección 1ª, Capítulo IX, Título II del presente Digesto) con vigencia por DOCE (12) meses, la cual podrá ser renovada a solicitud del poseedor. </a:t>
            </a: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NOTIFICACIÓN AL TITULAR.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b="1" dirty="0" smtClean="0"/>
              <a:t>°.-</a:t>
            </a:r>
            <a:r>
              <a:rPr lang="es-ES_tradnl" dirty="0" smtClean="0"/>
              <a:t> El Encargado del Registro Seccional enviará un telegrama, carta documento o carta certificada a fin de notificar al titular registral del trámite inscripto. Por ese medio, lo citará para que complete el acto de transferencia firmando la Solicitud Tipo “08-D”, con la conformidad conyugal cuando así corresponda, o para que manifieste las razones por las cuales se niega a hacerlo</a:t>
            </a:r>
            <a:r>
              <a:rPr lang="es-ES_tradnl" dirty="0" smtClean="0"/>
              <a:t>.</a:t>
            </a:r>
            <a:endParaRPr lang="es-AR" dirty="0" smtClean="0"/>
          </a:p>
          <a:p>
            <a:r>
              <a:rPr lang="es-ES_tradnl" dirty="0" smtClean="0"/>
              <a:t> Cuando del Legajo surgiere la dirección de correo electrónico del titular registral, también se le cursará por ese medio una notificación en los términos anteriormente señalados.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DISTINTOS SUPUESTOS. 1) CONCURRENCIA DEL TITULAR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Si el titular registral concurriere al Registro Seccional y suscribiese la Solicitud Tipo “08”, y la transferencia se encontrase en condiciones de ser inscripta, se citará al denunciante de la compra y posesión para que abone los aranceles correspondientes a la transferencia. 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2) DENUNCIA DE VENTA.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smtClean="0"/>
              <a:t>También </a:t>
            </a:r>
            <a:r>
              <a:rPr lang="es-ES_tradnl" b="1" u="sng" dirty="0" smtClean="0"/>
              <a:t>se tendrá por formalizada la transferencia del dominio</a:t>
            </a:r>
            <a:r>
              <a:rPr lang="es-ES_tradnl" dirty="0" smtClean="0"/>
              <a:t>, si se cumplieren todos los siguientes recaudos</a:t>
            </a:r>
            <a:r>
              <a:rPr lang="es-ES_tradnl" dirty="0" smtClean="0"/>
              <a:t>:</a:t>
            </a:r>
            <a:r>
              <a:rPr lang="es-ES_tradnl" dirty="0" smtClean="0"/>
              <a:t> </a:t>
            </a:r>
            <a:endParaRPr lang="es-AR" dirty="0" smtClean="0"/>
          </a:p>
          <a:p>
            <a:r>
              <a:rPr lang="es-ES_tradnl" dirty="0" smtClean="0"/>
              <a:t>a)             Que el titular registral hubiere formulado con anterioridad la comunicación de </a:t>
            </a:r>
            <a:r>
              <a:rPr lang="es-ES_tradnl" dirty="0" smtClean="0"/>
              <a:t>venta.-</a:t>
            </a:r>
            <a:endParaRPr lang="es-AR" dirty="0" smtClean="0"/>
          </a:p>
          <a:p>
            <a:r>
              <a:rPr lang="es-ES_tradnl" dirty="0" smtClean="0"/>
              <a:t>b)             Que existiera coincidencia entre la persona denunciada por él como compradora y la que ha efectuado la presentación prevista en esta Sección.  </a:t>
            </a:r>
            <a:endParaRPr lang="es-AR" dirty="0" smtClean="0"/>
          </a:p>
          <a:p>
            <a:r>
              <a:rPr lang="es-ES_tradnl" dirty="0" smtClean="0"/>
              <a:t>c)             Que se hubiere prestado el asentimiento conyugal, de </a:t>
            </a:r>
            <a:r>
              <a:rPr lang="es-ES_tradnl" dirty="0" smtClean="0"/>
              <a:t>corresponder</a:t>
            </a:r>
            <a:r>
              <a:rPr lang="es-ES_tradnl" dirty="0" smtClean="0"/>
              <a:t>.</a:t>
            </a:r>
            <a:endParaRPr lang="es-A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2) TRANSFERENCIA CONDICIONAL.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Si no se verificare lo indicado en el inciso b) del artículo 7</a:t>
            </a:r>
            <a:r>
              <a:rPr lang="es-ES_tradnl" dirty="0" smtClean="0"/>
              <a:t>° (Coincidencia entre el denunciado y el presentante), </a:t>
            </a:r>
            <a:r>
              <a:rPr lang="es-ES_tradnl" dirty="0" smtClean="0"/>
              <a:t>la transferencia de dominio deberá formalizarse pero en carácter condicional, por el plazo de VEINTICUATRO (24) meses. 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CASO DE FALLECIMIENTO DEL TITULAR.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No se puede realizar la transferencia. </a:t>
            </a:r>
          </a:p>
          <a:p>
            <a:r>
              <a:rPr lang="es-AR" dirty="0" err="1" smtClean="0"/>
              <a:t>CCyCN</a:t>
            </a:r>
            <a:r>
              <a:rPr lang="es-AR" smtClean="0"/>
              <a:t>. </a:t>
            </a:r>
            <a:endParaRPr lang="es-A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</TotalTime>
  <Words>273</Words>
  <Application>Microsoft Office PowerPoint</Application>
  <PresentationFormat>Presentación en pantalla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Fundición</vt:lpstr>
      <vt:lpstr>REGULARIZACIÓN DE TITULARIDAD y PUBLICIDAD DE POSESIÓN VEHÍCULAR.-</vt:lpstr>
      <vt:lpstr>ST A UTILIZAR.</vt:lpstr>
      <vt:lpstr>DOCUMENTACIÓN A PRESENTAR.</vt:lpstr>
      <vt:lpstr>TRAMITE EN EL REGISTRO.</vt:lpstr>
      <vt:lpstr>NOTIFICACIÓN AL TITULAR.</vt:lpstr>
      <vt:lpstr>DISTINTOS SUPUESTOS. 1) CONCURRENCIA DEL TITULAR</vt:lpstr>
      <vt:lpstr>2) DENUNCIA DE VENTA.</vt:lpstr>
      <vt:lpstr>2) TRANSFERENCIA CONDICIONAL.</vt:lpstr>
      <vt:lpstr>CASO DE FALLECIMIENTO DEL TITULAR.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REGULARIZACIÓN DE TITULARIDAD y PUBLICIDAD DE POSESIÓN VEHÍCULAR.-</dc:title>
  <dc:creator>Usuario</dc:creator>
  <cp:lastModifiedBy>Usuario</cp:lastModifiedBy>
  <cp:revision>3</cp:revision>
  <dcterms:created xsi:type="dcterms:W3CDTF">2020-06-12T10:36:00Z</dcterms:created>
  <dcterms:modified xsi:type="dcterms:W3CDTF">2020-06-12T11:04:06Z</dcterms:modified>
</cp:coreProperties>
</file>