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7545AB0-5B0C-4064-BE85-787F91E464DC}" type="datetimeFigureOut">
              <a:rPr lang="es-AR" smtClean="0"/>
              <a:t>30/07/2020</a:t>
            </a:fld>
            <a:endParaRPr lang="es-AR"/>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AR"/>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15DA4EAE-0BC2-4794-8CA9-13F7147E3D04}" type="slidenum">
              <a:rPr lang="es-AR" smtClean="0"/>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7545AB0-5B0C-4064-BE85-787F91E464DC}" type="datetimeFigureOut">
              <a:rPr lang="es-AR" smtClean="0"/>
              <a:t>30/07/2020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5DA4EAE-0BC2-4794-8CA9-13F7147E3D04}"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47545AB0-5B0C-4064-BE85-787F91E464DC}" type="datetimeFigureOut">
              <a:rPr lang="es-AR" smtClean="0"/>
              <a:t>30/07/2020</a:t>
            </a:fld>
            <a:endParaRPr lang="es-AR"/>
          </a:p>
        </p:txBody>
      </p:sp>
      <p:sp>
        <p:nvSpPr>
          <p:cNvPr id="5" name="4 Marcador de pie de página"/>
          <p:cNvSpPr>
            <a:spLocks noGrp="1"/>
          </p:cNvSpPr>
          <p:nvPr>
            <p:ph type="ftr" sz="quarter" idx="11"/>
          </p:nvPr>
        </p:nvSpPr>
        <p:spPr>
          <a:xfrm>
            <a:off x="457201" y="6248207"/>
            <a:ext cx="5573483" cy="365125"/>
          </a:xfrm>
        </p:spPr>
        <p:txBody>
          <a:bodyPr/>
          <a:lstStyle/>
          <a:p>
            <a:endParaRPr lang="es-AR"/>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15DA4EAE-0BC2-4794-8CA9-13F7147E3D04}" type="slidenum">
              <a:rPr lang="es-AR" smtClean="0"/>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47545AB0-5B0C-4064-BE85-787F91E464DC}" type="datetimeFigureOut">
              <a:rPr lang="es-AR" smtClean="0"/>
              <a:t>30/07/2020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15DA4EAE-0BC2-4794-8CA9-13F7147E3D04}" type="slidenum">
              <a:rPr lang="es-AR" smtClean="0"/>
              <a:t>‹Nº›</a:t>
            </a:fld>
            <a:endParaRPr lang="es-AR"/>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47545AB0-5B0C-4064-BE85-787F91E464DC}" type="datetimeFigureOut">
              <a:rPr lang="es-AR" smtClean="0"/>
              <a:t>30/07/2020</a:t>
            </a:fld>
            <a:endParaRPr lang="es-AR"/>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5DA4EAE-0BC2-4794-8CA9-13F7147E3D04}" type="slidenum">
              <a:rPr lang="es-AR" smtClean="0"/>
              <a:t>‹Nº›</a:t>
            </a:fld>
            <a:endParaRPr lang="es-AR"/>
          </a:p>
        </p:txBody>
      </p:sp>
      <p:sp>
        <p:nvSpPr>
          <p:cNvPr id="14" name="13 Marcador de pie de página"/>
          <p:cNvSpPr>
            <a:spLocks noGrp="1"/>
          </p:cNvSpPr>
          <p:nvPr>
            <p:ph type="ftr" sz="quarter" idx="12"/>
          </p:nvPr>
        </p:nvSpPr>
        <p:spPr/>
        <p:txBody>
          <a:bodyPr/>
          <a:lstStyle/>
          <a:p>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47545AB0-5B0C-4064-BE85-787F91E464DC}" type="datetimeFigureOut">
              <a:rPr lang="es-AR" smtClean="0"/>
              <a:t>30/07/2020</a:t>
            </a:fld>
            <a:endParaRPr lang="es-AR"/>
          </a:p>
        </p:txBody>
      </p:sp>
      <p:sp>
        <p:nvSpPr>
          <p:cNvPr id="10" name="9 Marcador de número de diapositiva"/>
          <p:cNvSpPr>
            <a:spLocks noGrp="1"/>
          </p:cNvSpPr>
          <p:nvPr>
            <p:ph type="sldNum" sz="quarter" idx="16"/>
          </p:nvPr>
        </p:nvSpPr>
        <p:spPr/>
        <p:txBody>
          <a:bodyPr rtlCol="0"/>
          <a:lstStyle/>
          <a:p>
            <a:fld id="{15DA4EAE-0BC2-4794-8CA9-13F7147E3D04}" type="slidenum">
              <a:rPr lang="es-AR" smtClean="0"/>
              <a:t>‹Nº›</a:t>
            </a:fld>
            <a:endParaRPr lang="es-AR"/>
          </a:p>
        </p:txBody>
      </p:sp>
      <p:sp>
        <p:nvSpPr>
          <p:cNvPr id="12" name="11 Marcador de pie de página"/>
          <p:cNvSpPr>
            <a:spLocks noGrp="1"/>
          </p:cNvSpPr>
          <p:nvPr>
            <p:ph type="ftr" sz="quarter" idx="17"/>
          </p:nvPr>
        </p:nvSpPr>
        <p:spPr/>
        <p:txBody>
          <a:bodyPr rtlCol="0"/>
          <a:lstStyle/>
          <a:p>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47545AB0-5B0C-4064-BE85-787F91E464DC}" type="datetimeFigureOut">
              <a:rPr lang="es-AR" smtClean="0"/>
              <a:t>30/07/2020</a:t>
            </a:fld>
            <a:endParaRPr lang="es-AR"/>
          </a:p>
        </p:txBody>
      </p:sp>
      <p:sp>
        <p:nvSpPr>
          <p:cNvPr id="12" name="11 Marcador de número de diapositiva"/>
          <p:cNvSpPr>
            <a:spLocks noGrp="1"/>
          </p:cNvSpPr>
          <p:nvPr>
            <p:ph type="sldNum" sz="quarter" idx="16"/>
          </p:nvPr>
        </p:nvSpPr>
        <p:spPr/>
        <p:txBody>
          <a:bodyPr rtlCol="0"/>
          <a:lstStyle/>
          <a:p>
            <a:fld id="{15DA4EAE-0BC2-4794-8CA9-13F7147E3D04}" type="slidenum">
              <a:rPr lang="es-AR" smtClean="0"/>
              <a:t>‹Nº›</a:t>
            </a:fld>
            <a:endParaRPr lang="es-AR"/>
          </a:p>
        </p:txBody>
      </p:sp>
      <p:sp>
        <p:nvSpPr>
          <p:cNvPr id="14" name="13 Marcador de pie de página"/>
          <p:cNvSpPr>
            <a:spLocks noGrp="1"/>
          </p:cNvSpPr>
          <p:nvPr>
            <p:ph type="ftr" sz="quarter" idx="17"/>
          </p:nvPr>
        </p:nvSpPr>
        <p:spPr/>
        <p:txBody>
          <a:bodyPr rtlCol="0"/>
          <a:lstStyle/>
          <a:p>
            <a:endParaRPr lang="es-AR"/>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7545AB0-5B0C-4064-BE85-787F91E464DC}" type="datetimeFigureOut">
              <a:rPr lang="es-AR" smtClean="0"/>
              <a:t>30/07/2020</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15DA4EAE-0BC2-4794-8CA9-13F7147E3D04}"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7545AB0-5B0C-4064-BE85-787F91E464DC}" type="datetimeFigureOut">
              <a:rPr lang="es-AR" smtClean="0"/>
              <a:t>30/07/2020</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15DA4EAE-0BC2-4794-8CA9-13F7147E3D04}"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47545AB0-5B0C-4064-BE85-787F91E464DC}" type="datetimeFigureOut">
              <a:rPr lang="es-AR" smtClean="0"/>
              <a:t>30/07/2020</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15DA4EAE-0BC2-4794-8CA9-13F7147E3D04}" type="slidenum">
              <a:rPr lang="es-AR" smtClean="0"/>
              <a:t>‹Nº›</a:t>
            </a:fld>
            <a:endParaRPr lang="es-AR"/>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47545AB0-5B0C-4064-BE85-787F91E464DC}" type="datetimeFigureOut">
              <a:rPr lang="es-AR" smtClean="0"/>
              <a:t>30/07/2020</a:t>
            </a:fld>
            <a:endParaRPr lang="es-AR"/>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15DA4EAE-0BC2-4794-8CA9-13F7147E3D04}" type="slidenum">
              <a:rPr lang="es-AR" smtClean="0"/>
              <a:t>‹Nº›</a:t>
            </a:fld>
            <a:endParaRPr lang="es-AR"/>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AR"/>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7545AB0-5B0C-4064-BE85-787F91E464DC}" type="datetimeFigureOut">
              <a:rPr lang="es-AR" smtClean="0"/>
              <a:t>30/07/2020</a:t>
            </a:fld>
            <a:endParaRPr lang="es-AR"/>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AR"/>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5DA4EAE-0BC2-4794-8CA9-13F7147E3D04}" type="slidenum">
              <a:rPr lang="es-AR" smtClean="0"/>
              <a:t>‹Nº›</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67744" y="2132856"/>
            <a:ext cx="6571456" cy="3734544"/>
          </a:xfrm>
        </p:spPr>
        <p:txBody>
          <a:bodyPr>
            <a:normAutofit/>
          </a:bodyPr>
          <a:lstStyle/>
          <a:p>
            <a:r>
              <a:rPr lang="es-AR" sz="6000" dirty="0" smtClean="0"/>
              <a:t>MAQUINARIAS AGRÍCOLAS, VIALES e industriales.</a:t>
            </a:r>
            <a:endParaRPr lang="es-AR" sz="6000" dirty="0"/>
          </a:p>
        </p:txBody>
      </p:sp>
      <p:sp>
        <p:nvSpPr>
          <p:cNvPr id="3" name="2 Subtítulo"/>
          <p:cNvSpPr>
            <a:spLocks noGrp="1"/>
          </p:cNvSpPr>
          <p:nvPr>
            <p:ph type="subTitle" idx="1"/>
          </p:nvPr>
        </p:nvSpPr>
        <p:spPr>
          <a:xfrm>
            <a:off x="2362200" y="5949280"/>
            <a:ext cx="6705600" cy="786557"/>
          </a:xfrm>
        </p:spPr>
        <p:txBody>
          <a:bodyPr/>
          <a:lstStyle/>
          <a:p>
            <a:r>
              <a:rPr lang="es-AR" dirty="0" smtClean="0"/>
              <a:t>Obligatoriedad de su inscripción. </a:t>
            </a:r>
            <a:endParaRPr lang="es-A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ANTECEDENTES. </a:t>
            </a:r>
            <a:endParaRPr lang="es-AR" dirty="0"/>
          </a:p>
        </p:txBody>
      </p:sp>
      <p:sp>
        <p:nvSpPr>
          <p:cNvPr id="3" name="2 Marcador de contenido"/>
          <p:cNvSpPr>
            <a:spLocks noGrp="1"/>
          </p:cNvSpPr>
          <p:nvPr>
            <p:ph sz="quarter" idx="1"/>
          </p:nvPr>
        </p:nvSpPr>
        <p:spPr/>
        <p:txBody>
          <a:bodyPr>
            <a:normAutofit/>
          </a:bodyPr>
          <a:lstStyle/>
          <a:p>
            <a:r>
              <a:rPr lang="es-AR" dirty="0" smtClean="0"/>
              <a:t>RJA. Decreto 6582/58. </a:t>
            </a:r>
          </a:p>
          <a:p>
            <a:r>
              <a:rPr lang="es-AR" dirty="0" smtClean="0"/>
              <a:t>Resolución 586/88 se incorporan a los </a:t>
            </a:r>
            <a:r>
              <a:rPr lang="es-AR" dirty="0" err="1" smtClean="0"/>
              <a:t>motovehículos</a:t>
            </a:r>
            <a:r>
              <a:rPr lang="es-AR" dirty="0" smtClean="0"/>
              <a:t>.</a:t>
            </a:r>
          </a:p>
          <a:p>
            <a:r>
              <a:rPr lang="es-AR" dirty="0" smtClean="0"/>
              <a:t>Ley </a:t>
            </a:r>
            <a:r>
              <a:rPr lang="es-AR" dirty="0" smtClean="0"/>
              <a:t>24673 (BO 20-08-96) que modifica el </a:t>
            </a:r>
            <a:r>
              <a:rPr lang="es-AR" dirty="0" smtClean="0"/>
              <a:t>RJA </a:t>
            </a:r>
            <a:r>
              <a:rPr lang="es-AR" dirty="0" smtClean="0"/>
              <a:t>incorporando al ordenamiento vigente a las maquinarias agrícolas incluidas tractores, cosechadoras, grúas, maquinarias viales y todas aquellas que se </a:t>
            </a:r>
            <a:r>
              <a:rPr lang="es-AR" dirty="0" err="1" smtClean="0"/>
              <a:t>autopropulsen</a:t>
            </a:r>
            <a:r>
              <a:rPr lang="es-AR" dirty="0" smtClean="0"/>
              <a:t>.</a:t>
            </a:r>
            <a:endParaRPr lang="es-A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EN RESUMEN. </a:t>
            </a:r>
            <a:endParaRPr lang="es-AR" dirty="0"/>
          </a:p>
        </p:txBody>
      </p:sp>
      <p:sp>
        <p:nvSpPr>
          <p:cNvPr id="3" name="2 Marcador de contenido"/>
          <p:cNvSpPr>
            <a:spLocks noGrp="1"/>
          </p:cNvSpPr>
          <p:nvPr>
            <p:ph sz="quarter" idx="1"/>
          </p:nvPr>
        </p:nvSpPr>
        <p:spPr/>
        <p:txBody>
          <a:bodyPr>
            <a:normAutofit/>
          </a:bodyPr>
          <a:lstStyle/>
          <a:p>
            <a:r>
              <a:rPr lang="es-AR" sz="3200" dirty="0" smtClean="0"/>
              <a:t>T</a:t>
            </a:r>
            <a:r>
              <a:rPr lang="es-AR" sz="3200" dirty="0" smtClean="0"/>
              <a:t>odas </a:t>
            </a:r>
            <a:r>
              <a:rPr lang="es-AR" sz="3200" dirty="0" smtClean="0"/>
              <a:t>las maquinarias agrícolas viales o industriales que se </a:t>
            </a:r>
            <a:r>
              <a:rPr lang="es-AR" sz="3200" dirty="0" err="1" smtClean="0"/>
              <a:t>autopropulsen</a:t>
            </a:r>
            <a:r>
              <a:rPr lang="es-AR" sz="3200" dirty="0" smtClean="0"/>
              <a:t> deben considerarse </a:t>
            </a:r>
            <a:r>
              <a:rPr lang="es-AR" sz="3200" dirty="0" smtClean="0"/>
              <a:t>automotores, </a:t>
            </a:r>
            <a:r>
              <a:rPr lang="es-AR" sz="3200" dirty="0" smtClean="0"/>
              <a:t>quedando por ello sujetas al Régimen Jurídico y demás normas reglamentarias, a todos sus efectos</a:t>
            </a:r>
            <a:r>
              <a:rPr lang="es-AR" sz="3200" dirty="0" smtClean="0"/>
              <a:t>.</a:t>
            </a:r>
          </a:p>
          <a:p>
            <a:r>
              <a:rPr lang="es-AR" sz="3200" dirty="0" smtClean="0"/>
              <a:t>Se diferencian por su destino: AGRICOLA, VIAL o INDUSTRIAL. </a:t>
            </a:r>
          </a:p>
          <a:p>
            <a:endParaRPr lang="es-AR"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Registro Competente. </a:t>
            </a:r>
            <a:endParaRPr lang="es-AR" dirty="0"/>
          </a:p>
        </p:txBody>
      </p:sp>
      <p:sp>
        <p:nvSpPr>
          <p:cNvPr id="3" name="2 Marcador de contenido"/>
          <p:cNvSpPr>
            <a:spLocks noGrp="1"/>
          </p:cNvSpPr>
          <p:nvPr>
            <p:ph sz="quarter" idx="1"/>
          </p:nvPr>
        </p:nvSpPr>
        <p:spPr/>
        <p:txBody>
          <a:bodyPr>
            <a:normAutofit/>
          </a:bodyPr>
          <a:lstStyle/>
          <a:p>
            <a:r>
              <a:rPr lang="es-AR" dirty="0" smtClean="0"/>
              <a:t>La Resolución </a:t>
            </a:r>
            <a:r>
              <a:rPr lang="es-AR" dirty="0" smtClean="0"/>
              <a:t>N</a:t>
            </a:r>
            <a:r>
              <a:rPr lang="es-AR" dirty="0" smtClean="0"/>
              <a:t>° 17/97 asigna a los Registros de Créditos Prendarios, competencia exclusiva para la inscripción inicial y trámites posteriores de la maquinaria agrícola vial o industrial, que pasarán a partir de entonces a denominarse REGISTROS SECCIONALES DE LA PROPIEDAD DEL AUTOMOTOR CON COMPETENCIA EXCLUSIVA SOBRE MAQUINARIA AGRÍCOLA, VIAL O INDUSTRIAL Y DE CREDITOS </a:t>
            </a:r>
            <a:r>
              <a:rPr lang="es-AR" dirty="0" smtClean="0"/>
              <a:t>PRENDARIOS. </a:t>
            </a:r>
            <a:endParaRPr lang="es-A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QUE SE INSCRIBIA. </a:t>
            </a:r>
            <a:endParaRPr lang="es-AR" dirty="0"/>
          </a:p>
        </p:txBody>
      </p:sp>
      <p:sp>
        <p:nvSpPr>
          <p:cNvPr id="3" name="2 Marcador de contenido"/>
          <p:cNvSpPr>
            <a:spLocks noGrp="1"/>
          </p:cNvSpPr>
          <p:nvPr>
            <p:ph sz="quarter" idx="1"/>
          </p:nvPr>
        </p:nvSpPr>
        <p:spPr/>
        <p:txBody>
          <a:bodyPr>
            <a:normAutofit/>
          </a:bodyPr>
          <a:lstStyle/>
          <a:p>
            <a:r>
              <a:rPr lang="es-AR" sz="2400" dirty="0" smtClean="0"/>
              <a:t>inscripción </a:t>
            </a:r>
            <a:r>
              <a:rPr lang="es-AR" sz="2400" dirty="0" smtClean="0"/>
              <a:t>inicial de las maquinarias 0KM. de fabricación nacional producidas desde el 1° de diciembre de 1996 por las Empresas Terminales inscriptas como tales en la Dirección Nacional y las importadas que ingresen al país a partir de esa misma fecha</a:t>
            </a:r>
            <a:r>
              <a:rPr lang="es-AR" sz="2400" dirty="0" smtClean="0"/>
              <a:t>.</a:t>
            </a:r>
          </a:p>
          <a:p>
            <a:r>
              <a:rPr lang="es-AR" sz="2400" dirty="0" smtClean="0"/>
              <a:t>contratos de prenda sobre maquinarias producidas o importadas con fecha anterior al 01/12/97, continuarán inscribiéndose en el Registro de Créditos Prendarios como hasta entonces. </a:t>
            </a:r>
            <a:endParaRPr lang="es-AR" sz="2400" dirty="0" smtClean="0"/>
          </a:p>
          <a:p>
            <a:endParaRPr lang="es-AR" sz="2400" dirty="0" smtClean="0"/>
          </a:p>
          <a:p>
            <a:endParaRPr lang="es-A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CONCLUSIÓN. </a:t>
            </a:r>
            <a:endParaRPr lang="es-AR" dirty="0"/>
          </a:p>
        </p:txBody>
      </p:sp>
      <p:sp>
        <p:nvSpPr>
          <p:cNvPr id="3" name="2 Marcador de contenido"/>
          <p:cNvSpPr>
            <a:spLocks noGrp="1"/>
          </p:cNvSpPr>
          <p:nvPr>
            <p:ph sz="quarter" idx="1"/>
          </p:nvPr>
        </p:nvSpPr>
        <p:spPr/>
        <p:txBody>
          <a:bodyPr>
            <a:normAutofit fontScale="85000" lnSpcReduction="20000"/>
          </a:bodyPr>
          <a:lstStyle/>
          <a:p>
            <a:r>
              <a:rPr lang="es-AR" dirty="0" smtClean="0"/>
              <a:t>T</a:t>
            </a:r>
            <a:r>
              <a:rPr lang="es-AR" dirty="0" smtClean="0"/>
              <a:t>oda </a:t>
            </a:r>
            <a:r>
              <a:rPr lang="es-AR" dirty="0" smtClean="0"/>
              <a:t>maquinaria agrícola vial o industrial que se </a:t>
            </a:r>
            <a:r>
              <a:rPr lang="es-AR" dirty="0" err="1" smtClean="0"/>
              <a:t>autopropulse</a:t>
            </a:r>
            <a:r>
              <a:rPr lang="es-AR" dirty="0" smtClean="0"/>
              <a:t> y que haya sido fabricada en el país o despachada a plaza a partir del 01 de diciembre de 1997, deberá inscribirse de manera obligatoria. </a:t>
            </a:r>
            <a:endParaRPr lang="es-AR" dirty="0" smtClean="0"/>
          </a:p>
          <a:p>
            <a:r>
              <a:rPr lang="es-AR" dirty="0" smtClean="0"/>
              <a:t>CONVERSIÓN DE LA INSCRIPCIÓN FACULTATIVA EN OBLIGATORIA La Dirección Nacional, con el dictado de las Disposiciones DN N° 424/02 y su similar DN N° 654/05, convirtió la no obligatoriedad de inscripción de las maquinarias agrícolas viales o industriales fabricadas en el país o despachadas a plaza con anterioridad al 1° de diciembre de 1997 en obligatorias, cuando sobre las misma medie un contrato de prenda con registro, o bien formen parte de un negocio fiduciario o de un contrato de leasing. </a:t>
            </a:r>
            <a:endParaRPr lang="es-A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INSCRIPCIÓN. </a:t>
            </a:r>
            <a:endParaRPr lang="es-AR" dirty="0"/>
          </a:p>
        </p:txBody>
      </p:sp>
      <p:sp>
        <p:nvSpPr>
          <p:cNvPr id="3" name="2 Marcador de contenido"/>
          <p:cNvSpPr>
            <a:spLocks noGrp="1"/>
          </p:cNvSpPr>
          <p:nvPr>
            <p:ph sz="quarter" idx="1"/>
          </p:nvPr>
        </p:nvSpPr>
        <p:spPr/>
        <p:txBody>
          <a:bodyPr>
            <a:normAutofit fontScale="77500" lnSpcReduction="20000"/>
          </a:bodyPr>
          <a:lstStyle/>
          <a:p>
            <a:r>
              <a:rPr lang="es-AR" dirty="0" smtClean="0"/>
              <a:t>Lugar </a:t>
            </a:r>
            <a:r>
              <a:rPr lang="es-AR" dirty="0" smtClean="0"/>
              <a:t>de inscripción, la jurisdicción que corresponda al lugar del domicilio del titular o el de su guarda </a:t>
            </a:r>
            <a:r>
              <a:rPr lang="es-AR" dirty="0" smtClean="0"/>
              <a:t>habitual.</a:t>
            </a:r>
          </a:p>
          <a:p>
            <a:r>
              <a:rPr lang="es-AR" dirty="0" smtClean="0"/>
              <a:t>Se </a:t>
            </a:r>
            <a:r>
              <a:rPr lang="es-AR" dirty="0" smtClean="0"/>
              <a:t>utilizarán las mismas Solicitudes Tipo vigentes para los </a:t>
            </a:r>
            <a:r>
              <a:rPr lang="es-AR" dirty="0" smtClean="0"/>
              <a:t>automotores.</a:t>
            </a:r>
          </a:p>
          <a:p>
            <a:r>
              <a:rPr lang="es-AR" dirty="0" smtClean="0"/>
              <a:t>Requisitos: </a:t>
            </a:r>
            <a:r>
              <a:rPr lang="es-AR" dirty="0" smtClean="0"/>
              <a:t>certificado de fabricación o importación según el caso, solicitud tipo “01” (inscripción inicial automotor 0km), factura de adquisición, solicitud tipo “12” (verificación física), CUIT, CUIL o CDI, acreditación de domicilio, personería del </a:t>
            </a:r>
            <a:r>
              <a:rPr lang="es-AR" dirty="0" err="1" smtClean="0"/>
              <a:t>peticionante</a:t>
            </a:r>
            <a:r>
              <a:rPr lang="es-AR" dirty="0" smtClean="0"/>
              <a:t>. </a:t>
            </a:r>
          </a:p>
          <a:p>
            <a:r>
              <a:rPr lang="es-AR" dirty="0" smtClean="0"/>
              <a:t>Efectuada </a:t>
            </a:r>
            <a:r>
              <a:rPr lang="es-AR" dirty="0" smtClean="0"/>
              <a:t>la inscripción inicial, el responsable registral expedirá la misma documentación hábil para cualquier inscripción común u ordinaria, a saber: título de propiedad, cédula de identificación y placas de identificación de dominio. </a:t>
            </a:r>
            <a:endParaRPr lang="es-AR" dirty="0" smtClean="0"/>
          </a:p>
          <a:p>
            <a:r>
              <a:rPr lang="es-AR" dirty="0" smtClean="0"/>
              <a:t>P</a:t>
            </a:r>
            <a:r>
              <a:rPr lang="es-AR" dirty="0" smtClean="0"/>
              <a:t>lacas </a:t>
            </a:r>
            <a:r>
              <a:rPr lang="es-AR" dirty="0" smtClean="0"/>
              <a:t>metálicas de 30 X 14 cm. las que están compuestas por tres letras y dos números de color blanco sobre fondo </a:t>
            </a:r>
            <a:r>
              <a:rPr lang="es-AR" dirty="0" smtClean="0"/>
              <a:t>negro</a:t>
            </a:r>
            <a:r>
              <a:rPr lang="es-AR" dirty="0" smtClean="0"/>
              <a:t>.</a:t>
            </a:r>
            <a:endParaRPr lang="es-A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Maquinarias adquiridas antes del  01/12/1997.</a:t>
            </a:r>
            <a:endParaRPr lang="es-AR" dirty="0"/>
          </a:p>
        </p:txBody>
      </p:sp>
      <p:sp>
        <p:nvSpPr>
          <p:cNvPr id="3" name="2 Marcador de contenido"/>
          <p:cNvSpPr>
            <a:spLocks noGrp="1"/>
          </p:cNvSpPr>
          <p:nvPr>
            <p:ph sz="quarter" idx="1"/>
          </p:nvPr>
        </p:nvSpPr>
        <p:spPr/>
        <p:txBody>
          <a:bodyPr>
            <a:normAutofit/>
          </a:bodyPr>
          <a:lstStyle/>
          <a:p>
            <a:r>
              <a:rPr lang="es-AR" dirty="0" smtClean="0"/>
              <a:t>Disposición </a:t>
            </a:r>
            <a:r>
              <a:rPr lang="es-AR" dirty="0" smtClean="0"/>
              <a:t>DN N° </a:t>
            </a:r>
            <a:r>
              <a:rPr lang="es-AR" dirty="0" smtClean="0"/>
              <a:t>1255/99. </a:t>
            </a:r>
          </a:p>
          <a:p>
            <a:r>
              <a:rPr lang="es-AR" dirty="0" smtClean="0"/>
              <a:t>Para </a:t>
            </a:r>
            <a:r>
              <a:rPr lang="es-AR" dirty="0" smtClean="0"/>
              <a:t>efectuar la matriculación de maquinarias usadas no registradas se deberá presentar ante el Registro Seccional competente: ST </a:t>
            </a:r>
            <a:r>
              <a:rPr lang="es-AR" dirty="0" smtClean="0"/>
              <a:t>05, </a:t>
            </a:r>
            <a:r>
              <a:rPr lang="es-AR" dirty="0" smtClean="0"/>
              <a:t>conjuntamente con la documentación prevista alternativamente para acreditar el origen legítimo de la maquinaria. </a:t>
            </a:r>
            <a:endParaRPr lang="es-A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Formulario 381.</a:t>
            </a:r>
            <a:endParaRPr lang="es-AR" dirty="0"/>
          </a:p>
        </p:txBody>
      </p:sp>
      <p:sp>
        <p:nvSpPr>
          <p:cNvPr id="3" name="2 Marcador de contenido"/>
          <p:cNvSpPr>
            <a:spLocks noGrp="1"/>
          </p:cNvSpPr>
          <p:nvPr>
            <p:ph sz="quarter" idx="1"/>
          </p:nvPr>
        </p:nvSpPr>
        <p:spPr/>
        <p:txBody>
          <a:bodyPr>
            <a:normAutofit fontScale="92500"/>
          </a:bodyPr>
          <a:lstStyle/>
          <a:p>
            <a:r>
              <a:rPr lang="es-AR" dirty="0" smtClean="0"/>
              <a:t>DECLARACIÓN JURADA DE BIENES MUEBLES REGISTRABLES. (Formulario 381 de la DGI). Los titulares de dominio deberán presentar la declaración jurada Nº 381 ante la Dirección General Impositiva comunicando el hecho de la adquisición, dentro de los DIEZ (10) días siguientes a la registración de su derecho. </a:t>
            </a:r>
          </a:p>
          <a:p>
            <a:r>
              <a:rPr lang="es-AR" dirty="0" smtClean="0"/>
              <a:t>La </a:t>
            </a:r>
            <a:r>
              <a:rPr lang="es-AR" dirty="0" smtClean="0"/>
              <a:t>Dirección General Impositiva les otorgará el “Certificado de Bienes Registrables” documento con el cual acreditarán el cumplimiento de aquella obligación. </a:t>
            </a:r>
            <a:endParaRPr lang="es-A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TotalTime>
  <Words>644</Words>
  <Application>Microsoft Office PowerPoint</Application>
  <PresentationFormat>Presentación en pantalla (4:3)</PresentationFormat>
  <Paragraphs>29</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Intermedio</vt:lpstr>
      <vt:lpstr>MAQUINARIAS AGRÍCOLAS, VIALES e industriales.</vt:lpstr>
      <vt:lpstr>ANTECEDENTES. </vt:lpstr>
      <vt:lpstr>EN RESUMEN. </vt:lpstr>
      <vt:lpstr>Registro Competente. </vt:lpstr>
      <vt:lpstr>QUE SE INSCRIBIA. </vt:lpstr>
      <vt:lpstr>CONCLUSIÓN. </vt:lpstr>
      <vt:lpstr>INSCRIPCIÓN. </vt:lpstr>
      <vt:lpstr>Maquinarias adquiridas antes del  01/12/1997.</vt:lpstr>
      <vt:lpstr>Formulario 381.</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MAQUINARIAS AGRÍCOLAS, VIALES e industriales.</dc:title>
  <dc:creator>Usuario</dc:creator>
  <cp:lastModifiedBy>Usuario</cp:lastModifiedBy>
  <cp:revision>1</cp:revision>
  <dcterms:created xsi:type="dcterms:W3CDTF">2020-07-31T02:30:24Z</dcterms:created>
  <dcterms:modified xsi:type="dcterms:W3CDTF">2020-07-31T02:57:10Z</dcterms:modified>
</cp:coreProperties>
</file>